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Lato" panose="020B0600070205080204" charset="0"/>
      <p:regular r:id="rId20"/>
      <p:bold r:id="rId21"/>
      <p:italic r:id="rId22"/>
      <p:boldItalic r:id="rId23"/>
    </p:embeddedFont>
    <p:embeddedFont>
      <p:font typeface="MV Boli" panose="02000500030200090000" pitchFamily="2" charset="0"/>
      <p:regular r:id="rId24"/>
    </p:embeddedFont>
    <p:embeddedFont>
      <p:font typeface="Raleway" panose="020B0600070205080204" charset="0"/>
      <p:regular r:id="rId25"/>
      <p:bold r:id="rId26"/>
      <p:italic r:id="rId27"/>
      <p:boldItalic r:id="rId28"/>
    </p:embeddedFont>
    <p:embeddedFont>
      <p:font typeface="TBちび丸ゴシックPlusK Pro R" panose="020F0500000000000000" pitchFamily="34" charset="-128"/>
      <p:regular r:id="rId29"/>
    </p:embeddedFont>
    <p:embeddedFont>
      <p:font typeface="游ゴシック Medium" panose="020B0500000000000000" pitchFamily="50" charset="-128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600"/>
    <a:srgbClr val="1A9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75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 karen" userId="30a52bee5914ed4b" providerId="LiveId" clId="{71ED7C3D-406E-4E33-B8EE-9F26B74A080F}"/>
    <pc:docChg chg="modSld">
      <pc:chgData name="k karen" userId="30a52bee5914ed4b" providerId="LiveId" clId="{71ED7C3D-406E-4E33-B8EE-9F26B74A080F}" dt="2020-05-24T03:11:15.496" v="128" actId="1076"/>
      <pc:docMkLst>
        <pc:docMk/>
      </pc:docMkLst>
      <pc:sldChg chg="modSp mod">
        <pc:chgData name="k karen" userId="30a52bee5914ed4b" providerId="LiveId" clId="{71ED7C3D-406E-4E33-B8EE-9F26B74A080F}" dt="2020-05-24T03:07:58.292" v="0" actId="2711"/>
        <pc:sldMkLst>
          <pc:docMk/>
          <pc:sldMk cId="0" sldId="256"/>
        </pc:sldMkLst>
        <pc:spChg chg="mod">
          <ac:chgData name="k karen" userId="30a52bee5914ed4b" providerId="LiveId" clId="{71ED7C3D-406E-4E33-B8EE-9F26B74A080F}" dt="2020-05-24T03:07:58.292" v="0" actId="2711"/>
          <ac:spMkLst>
            <pc:docMk/>
            <pc:sldMk cId="0" sldId="256"/>
            <ac:spMk id="86" creationId="{00000000-0000-0000-0000-000000000000}"/>
          </ac:spMkLst>
        </pc:spChg>
      </pc:sldChg>
      <pc:sldChg chg="addSp modSp mod">
        <pc:chgData name="k karen" userId="30a52bee5914ed4b" providerId="LiveId" clId="{71ED7C3D-406E-4E33-B8EE-9F26B74A080F}" dt="2020-05-24T03:11:15.496" v="128" actId="1076"/>
        <pc:sldMkLst>
          <pc:docMk/>
          <pc:sldMk cId="517595105" sldId="270"/>
        </pc:sldMkLst>
        <pc:spChg chg="add mod">
          <ac:chgData name="k karen" userId="30a52bee5914ed4b" providerId="LiveId" clId="{71ED7C3D-406E-4E33-B8EE-9F26B74A080F}" dt="2020-05-24T03:11:15.496" v="128" actId="1076"/>
          <ac:spMkLst>
            <pc:docMk/>
            <pc:sldMk cId="517595105" sldId="270"/>
            <ac:spMk id="2" creationId="{38279E64-8018-4E84-BB9A-C9414D9CE4D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5aeb6fdf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5aeb6fdf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5af4e895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5af4e895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aseda-links.com/wasedanew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aseda-links.com/wasedanomori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www.waseda-links.com/blog/events/%E3%83%8B%E3%83%9B%E3%83%B3%E3%82%B4%E3%81%A7%E8%B8%8A%E3%82%8C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catapoke.com/viewer/?open=bb53b&amp;lang=j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aseda-links.com/le_repas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hyperlink" Target="http://waseda-links.com/palette-new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aseda-links.com/wasedanomori/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://waseda-links.com/wasedanews/" TargetMode="External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aseda-links.com/palette-new2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altLang="ja" sz="4800" dirty="0">
                <a:latin typeface="游ゴシック Medium" panose="020B0500000000000000" pitchFamily="50" charset="-128"/>
                <a:ea typeface="游ゴシック Medium" panose="020B0500000000000000" pitchFamily="50" charset="-128"/>
                <a:cs typeface="Meiryo"/>
                <a:sym typeface="Meiryo"/>
              </a:rPr>
            </a:br>
            <a:r>
              <a:rPr lang="ja" sz="4800" b="0" dirty="0">
                <a:latin typeface="Lato" panose="020B0600070205080204" charset="0"/>
                <a:ea typeface="游ゴシック Medium" panose="020B0500000000000000" pitchFamily="50" charset="-128"/>
                <a:cs typeface="Meiryo"/>
                <a:sym typeface="Meiryo"/>
              </a:rPr>
              <a:t>早稲田リンクス</a:t>
            </a:r>
            <a:endParaRPr sz="4800" b="0" dirty="0">
              <a:latin typeface="Lato" panose="020B0600070205080204" charset="0"/>
              <a:ea typeface="游ゴシック Medium" panose="020B0500000000000000" pitchFamily="50" charset="-128"/>
              <a:cs typeface="Meiryo"/>
              <a:sym typeface="Meiryo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B07E12-A306-4D3A-BCB1-B008BFCEF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0"/>
          <a:stretch/>
        </p:blipFill>
        <p:spPr>
          <a:xfrm>
            <a:off x="5636667" y="2703655"/>
            <a:ext cx="3507333" cy="2439845"/>
          </a:xfrm>
          <a:prstGeom prst="rect">
            <a:avLst/>
          </a:prstGeom>
        </p:spPr>
      </p:pic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/>
              <a:t>「人と情報の交差点」</a:t>
            </a:r>
            <a:endParaRPr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8577C99-526C-46D0-9247-75680BA64A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8000"/>
                    </a14:imgEffect>
                    <a14:imgEffect>
                      <a14:brightnessContrast bright="12000" contrast="-45000"/>
                    </a14:imgEffect>
                  </a14:imgLayer>
                </a14:imgProps>
              </a:ext>
            </a:extLst>
          </a:blip>
          <a:srcRect l="12217" t="27761" r="4042" b="1659"/>
          <a:stretch/>
        </p:blipFill>
        <p:spPr>
          <a:xfrm>
            <a:off x="5636667" y="481035"/>
            <a:ext cx="3501588" cy="22226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1D02575-D5C7-4D36-BE42-52FD393C0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596" y="1441200"/>
            <a:ext cx="4120846" cy="2261100"/>
          </a:xfrm>
        </p:spPr>
        <p:txBody>
          <a:bodyPr/>
          <a:lstStyle/>
          <a:p>
            <a:pPr marL="146050" indent="0">
              <a:buNone/>
            </a:pPr>
            <a:r>
              <a:rPr kumimoji="1" lang="ja-JP" altLang="en-US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②「</a:t>
            </a:r>
            <a:r>
              <a:rPr kumimoji="1" lang="ja-JP" altLang="en-US" sz="18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わせにゅー</a:t>
            </a:r>
            <a:r>
              <a:rPr kumimoji="1" lang="ja-JP" altLang="en-US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」</a:t>
            </a:r>
            <a:endParaRPr kumimoji="1" lang="en-US" altLang="ja-JP" sz="1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・「早稲田の情報インフラ」を目標に早稲田大学とその周辺の情報を伝えています。</a:t>
            </a:r>
          </a:p>
          <a:p>
            <a:pPr marL="146050" indent="0">
              <a:buNone/>
            </a:pPr>
            <a:endParaRPr kumimoji="1" lang="ja-JP" altLang="en-US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・文量も短く、どんどん更新されるので気軽にチャレンジできます！</a:t>
            </a:r>
          </a:p>
          <a:p>
            <a:pPr marL="146050" indent="0">
              <a:buNone/>
            </a:pPr>
            <a:endParaRPr kumimoji="1" lang="ja-JP" altLang="en-US" dirty="0"/>
          </a:p>
        </p:txBody>
      </p:sp>
      <p:pic>
        <p:nvPicPr>
          <p:cNvPr id="4" name="Google Shape;243;p25">
            <a:hlinkClick r:id="rId2"/>
            <a:extLst>
              <a:ext uri="{FF2B5EF4-FFF2-40B4-BE49-F238E27FC236}">
                <a16:creationId xmlns:a16="http://schemas.microsoft.com/office/drawing/2014/main" id="{8370A463-712E-4B5F-A0D7-2D3FB4066E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6951" y="999829"/>
            <a:ext cx="2257376" cy="3818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35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28E69D7-22F5-4C85-B4A9-CC8A16C7C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1441200"/>
            <a:ext cx="4621778" cy="2261100"/>
          </a:xfrm>
        </p:spPr>
        <p:txBody>
          <a:bodyPr/>
          <a:lstStyle/>
          <a:p>
            <a:pPr marL="146050" indent="0">
              <a:buNone/>
            </a:pP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③「</a:t>
            </a:r>
            <a:r>
              <a:rPr kumimoji="1" lang="ja-JP" altLang="en-US" sz="20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早稲田の杜　</a:t>
            </a:r>
            <a:r>
              <a:rPr kumimoji="1" lang="en-US" altLang="ja-JP" sz="20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kumimoji="1" lang="ja-JP" altLang="en-US" sz="20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わせもり</a:t>
            </a:r>
            <a:r>
              <a:rPr kumimoji="1" lang="en-US" altLang="ja-JP" sz="20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」</a:t>
            </a:r>
            <a:endParaRPr kumimoji="1"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sz="2000" dirty="0"/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・月間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万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PV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を誇ります。早稲田大学内のサークルが運営するウェブサイトとしては最大級の閲覧数を集めます。</a:t>
            </a:r>
          </a:p>
          <a:p>
            <a:pPr marL="146050" indent="0">
              <a:buNone/>
            </a:pPr>
            <a:endParaRPr kumimoji="1" lang="en-US" altLang="ja-JP" dirty="0"/>
          </a:p>
        </p:txBody>
      </p:sp>
      <p:pic>
        <p:nvPicPr>
          <p:cNvPr id="4" name="Google Shape;251;p26">
            <a:hlinkClick r:id="rId2"/>
            <a:extLst>
              <a:ext uri="{FF2B5EF4-FFF2-40B4-BE49-F238E27FC236}">
                <a16:creationId xmlns:a16="http://schemas.microsoft.com/office/drawing/2014/main" id="{3AA1D2DF-459B-4EC6-AB11-FFA451D794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992" y="1208381"/>
            <a:ext cx="2658558" cy="3460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75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27E1C1-F372-4DC6-A464-753FEE245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４．イベント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6D5063A-12CC-4F3D-95FB-2813393AC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2078875"/>
            <a:ext cx="4351433" cy="2261100"/>
          </a:xfrm>
        </p:spPr>
        <p:txBody>
          <a:bodyPr/>
          <a:lstStyle/>
          <a:p>
            <a:pPr marL="146050" indent="0">
              <a:buNone/>
            </a:pPr>
            <a:r>
              <a:rPr kumimoji="1" lang="en-US" altLang="ja-JP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a. </a:t>
            </a:r>
            <a:r>
              <a:rPr kumimoji="1" lang="ja-JP" altLang="en-US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概要</a:t>
            </a:r>
            <a:endParaRPr kumimoji="1" lang="en-US" altLang="ja-JP" sz="1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・イベントは主に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種類あります。</a:t>
            </a:r>
          </a:p>
          <a:p>
            <a:pPr marL="146050" indent="0">
              <a:buNone/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①トークイベント</a:t>
            </a:r>
          </a:p>
          <a:p>
            <a:pPr marL="146050" indent="0">
              <a:buNone/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② ライブイベント</a:t>
            </a:r>
          </a:p>
          <a:p>
            <a:pPr marL="146050" indent="0">
              <a:buNone/>
            </a:pP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・一昨年の早稲田祭ではトークイベントを３つ行い、昨年の早稲田祭では早稲田アリーナにてライブイベントを開催しました。</a:t>
            </a:r>
          </a:p>
          <a:p>
            <a:pPr marL="146050" indent="0">
              <a:buNone/>
            </a:pPr>
            <a:endParaRPr kumimoji="1"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02D85D8-5FDA-4796-890C-B7966F610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417" y="1775215"/>
            <a:ext cx="3632523" cy="25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85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0E2DB1-2960-45F4-A4A3-D6178C023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650" y="1441200"/>
            <a:ext cx="3645567" cy="2261100"/>
          </a:xfrm>
        </p:spPr>
        <p:txBody>
          <a:bodyPr/>
          <a:lstStyle/>
          <a:p>
            <a:pPr marL="146050" indent="0">
              <a:buNone/>
            </a:pPr>
            <a:r>
              <a:rPr kumimoji="1"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b. 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過去のイベント</a:t>
            </a:r>
            <a:endParaRPr kumimoji="1"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いのちを吹き込む（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2018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年）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ja-JP" altLang="en-US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・緒方恵美（声優）</a:t>
            </a: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・岸誠二（アニメ演出家）</a:t>
            </a: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・比嘉勇二（プロデューサー）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ja-JP" altLang="en-US" dirty="0"/>
          </a:p>
        </p:txBody>
      </p:sp>
      <p:pic>
        <p:nvPicPr>
          <p:cNvPr id="4" name="Google Shape;283;p30">
            <a:extLst>
              <a:ext uri="{FF2B5EF4-FFF2-40B4-BE49-F238E27FC236}">
                <a16:creationId xmlns:a16="http://schemas.microsoft.com/office/drawing/2014/main" id="{D5D892CD-AA91-4139-89A5-DE9235FCD60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5978" y="3702300"/>
            <a:ext cx="2888450" cy="12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662F88-DCF0-450B-B07C-EB2FC1867828}"/>
              </a:ext>
            </a:extLst>
          </p:cNvPr>
          <p:cNvSpPr txBox="1"/>
          <p:nvPr/>
        </p:nvSpPr>
        <p:spPr>
          <a:xfrm>
            <a:off x="4770785" y="2091276"/>
            <a:ext cx="3514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未来のページをめくる（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2017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年）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・西野</a:t>
            </a:r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亮廣（絵本作家）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・箕輪厚介（編集者）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6" name="Google Shape;284;p30">
            <a:extLst>
              <a:ext uri="{FF2B5EF4-FFF2-40B4-BE49-F238E27FC236}">
                <a16:creationId xmlns:a16="http://schemas.microsoft.com/office/drawing/2014/main" id="{926DAA66-5710-4B1E-8A80-BC005609CB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785" y="3702300"/>
            <a:ext cx="3667478" cy="116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48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7F79F4-E8EC-4F70-B87F-ACBBD432F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107" y="1628342"/>
            <a:ext cx="3218349" cy="2261100"/>
          </a:xfrm>
        </p:spPr>
        <p:txBody>
          <a:bodyPr/>
          <a:lstStyle/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ニホンゴで、踊れ（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2018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年）</a:t>
            </a:r>
          </a:p>
          <a:p>
            <a:pPr marL="146050" indent="0">
              <a:buNone/>
            </a:pP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KING KONG JAPAN</a:t>
            </a: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Elle Teresa</a:t>
            </a: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City Your City</a:t>
            </a: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STEPHENSMITH</a:t>
            </a:r>
          </a:p>
          <a:p>
            <a:pPr marL="146050" indent="0">
              <a:buNone/>
            </a:pPr>
            <a:endParaRPr kumimoji="1" lang="ja-JP" altLang="en-US" dirty="0"/>
          </a:p>
        </p:txBody>
      </p:sp>
      <p:pic>
        <p:nvPicPr>
          <p:cNvPr id="4" name="Google Shape;293;p31">
            <a:hlinkClick r:id="rId2"/>
            <a:extLst>
              <a:ext uri="{FF2B5EF4-FFF2-40B4-BE49-F238E27FC236}">
                <a16:creationId xmlns:a16="http://schemas.microsoft.com/office/drawing/2014/main" id="{6FE29E88-E5D1-4BC5-961F-1FE2A33FC9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405" y="3702300"/>
            <a:ext cx="3253041" cy="10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A5E4D1A-6D36-437C-BA0B-ED8F9AEE74F8}"/>
              </a:ext>
            </a:extLst>
          </p:cNvPr>
          <p:cNvSpPr txBox="1"/>
          <p:nvPr/>
        </p:nvSpPr>
        <p:spPr>
          <a:xfrm>
            <a:off x="4572000" y="1699523"/>
            <a:ext cx="3350975" cy="148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目に視える音（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2017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年）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14000"/>
              </a:lnSpc>
            </a:pP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14000"/>
              </a:lnSpc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DOTAMA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（ラッパー）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14000"/>
              </a:lnSpc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・山地康太（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MV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制作者）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14000"/>
              </a:lnSpc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・鹿野淳（音楽評論家）</a:t>
            </a:r>
          </a:p>
        </p:txBody>
      </p:sp>
      <p:pic>
        <p:nvPicPr>
          <p:cNvPr id="6" name="Google Shape;294;p31">
            <a:extLst>
              <a:ext uri="{FF2B5EF4-FFF2-40B4-BE49-F238E27FC236}">
                <a16:creationId xmlns:a16="http://schemas.microsoft.com/office/drawing/2014/main" id="{99A6AC83-E56B-4C2B-8AD5-9F6830403AC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6895" y="3720724"/>
            <a:ext cx="3253000" cy="1029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588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4A115BD-935B-465B-9750-20F118C9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650" y="1367067"/>
            <a:ext cx="4873734" cy="2261100"/>
          </a:xfrm>
        </p:spPr>
        <p:txBody>
          <a:bodyPr/>
          <a:lstStyle/>
          <a:p>
            <a:pPr marL="146050" indent="0">
              <a:buNone/>
            </a:pP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a. 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年間スケジュール</a:t>
            </a:r>
            <a:endParaRPr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488950" indent="-342900">
              <a:buAutoNum type="alphaLcPeriod"/>
            </a:pPr>
            <a:endParaRPr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</a:t>
            </a:r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月　新歓活動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</a:t>
            </a:r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月　新歓合宿（山梨）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</a:t>
            </a:r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月　</a:t>
            </a:r>
            <a:r>
              <a:rPr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</a:t>
            </a:r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年生企画（トークイベント）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</a:t>
            </a:r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月　秋ボル（フリーペーパー）発行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11</a:t>
            </a:r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月　早稲田祭（きゃりーぱみゅぱみゅライブ）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12</a:t>
            </a:r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月　引退式・代替わり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</a:t>
            </a:r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月　追い出しコンパ・春ボル発行・春合宿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421D240-F1E9-4D7A-A9A7-5E2BBE5D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528" y="1095596"/>
            <a:ext cx="1743187" cy="130680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29FD6D2-357F-4F49-86E9-F6EA1C3D5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930" y="2075876"/>
            <a:ext cx="1774742" cy="13304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6F29C54-E6DE-44B1-BFC4-21A13ADC4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260" y="3180886"/>
            <a:ext cx="1841004" cy="122577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279E64-8018-4E84-BB9A-C9414D9CE4D3}"/>
              </a:ext>
            </a:extLst>
          </p:cNvPr>
          <p:cNvSpPr txBox="1"/>
          <p:nvPr/>
        </p:nvSpPr>
        <p:spPr>
          <a:xfrm>
            <a:off x="3850485" y="4786997"/>
            <a:ext cx="5205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※ </a:t>
            </a:r>
            <a:r>
              <a:rPr kumimoji="1" lang="ja-JP" altLang="en-US" sz="105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スケジュールは昨年度のものです。本年度は一部変更になる可能性があります。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517595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FF0E36-3AA2-4FB3-8797-E3EB25785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650" y="1441200"/>
            <a:ext cx="7688700" cy="2261100"/>
          </a:xfrm>
        </p:spPr>
        <p:txBody>
          <a:bodyPr/>
          <a:lstStyle/>
          <a:p>
            <a:pPr marL="146050" indent="0">
              <a:buNone/>
            </a:pPr>
            <a:r>
              <a:rPr kumimoji="1" lang="en-US" altLang="ja-JP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b. </a:t>
            </a:r>
            <a:r>
              <a:rPr kumimoji="1" lang="ja-JP" altLang="en-US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リンクスのここがオススメ！</a:t>
            </a:r>
            <a:endParaRPr kumimoji="1" lang="en-US" altLang="ja-JP" sz="1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ja-JP" altLang="en-US" sz="1600" dirty="0">
                <a:solidFill>
                  <a:srgbClr val="1A9988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著名人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にインタビューできる！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ja-JP" altLang="en-US" sz="16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憧れの人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をイベントに呼べる！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ja-JP" altLang="en-US" sz="1600" dirty="0">
                <a:solidFill>
                  <a:srgbClr val="1A9988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デザイン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や</a:t>
            </a:r>
            <a:r>
              <a:rPr kumimoji="1" lang="ja-JP" altLang="en-US" sz="1600" dirty="0">
                <a:solidFill>
                  <a:srgbClr val="1A9988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ウェブサイト作成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を勉強し、実践できる！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ja-JP" altLang="en-US" sz="16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ライター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として</a:t>
            </a:r>
            <a:r>
              <a:rPr kumimoji="1" lang="ja-JP" altLang="en-US" sz="16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記事作成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を経験できる！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ja-JP" altLang="en-US" sz="1600" dirty="0">
                <a:solidFill>
                  <a:srgbClr val="1A9988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価値観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を共有する</a:t>
            </a:r>
            <a:r>
              <a:rPr kumimoji="1" lang="ja-JP" altLang="en-US" sz="1600" dirty="0">
                <a:solidFill>
                  <a:srgbClr val="1A9988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友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と出会える！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50000"/>
              </a:lnSpc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それぞれの「</a:t>
            </a:r>
            <a:r>
              <a:rPr kumimoji="1" lang="ja-JP" altLang="en-US" sz="16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好き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」をコンテンツにできる！</a:t>
            </a:r>
          </a:p>
        </p:txBody>
      </p:sp>
    </p:spTree>
    <p:extLst>
      <p:ext uri="{BB962C8B-B14F-4D97-AF65-F5344CB8AC3E}">
        <p14:creationId xmlns:p14="http://schemas.microsoft.com/office/powerpoint/2010/main" val="2618556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745A39-D7D5-4C93-8EB9-1ADFC493D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778" y="1441200"/>
            <a:ext cx="7688700" cy="2261100"/>
          </a:xfrm>
        </p:spPr>
        <p:txBody>
          <a:bodyPr/>
          <a:lstStyle/>
          <a:p>
            <a:pPr marL="146050" indent="0">
              <a:buNone/>
            </a:pPr>
            <a:r>
              <a:rPr kumimoji="1"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LINE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＠・</a:t>
            </a:r>
            <a:r>
              <a:rPr kumimoji="1"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Twitter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にて新歓情報を配信しています！</a:t>
            </a:r>
            <a:endParaRPr kumimoji="1"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追加して最新情報をチェックしましょう！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EB0A30B-2241-4CC3-B168-3DF7E342E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404" y="2575233"/>
            <a:ext cx="1987893" cy="19878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028FB2F-1009-4BA0-A027-02620472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235" y="2656745"/>
            <a:ext cx="1987893" cy="198789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EA85DB-C99A-4C29-88F8-0F386C2CDF7F}"/>
              </a:ext>
            </a:extLst>
          </p:cNvPr>
          <p:cNvSpPr txBox="1"/>
          <p:nvPr/>
        </p:nvSpPr>
        <p:spPr>
          <a:xfrm>
            <a:off x="1527084" y="2348968"/>
            <a:ext cx="2034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TBちび丸ゴシックPlusK Pro R" panose="020F0500000000000000" pitchFamily="34" charset="-128"/>
                <a:ea typeface="TBちび丸ゴシックPlusK Pro R" panose="020F0500000000000000" pitchFamily="34" charset="-128"/>
                <a:cs typeface="MV Boli" panose="02000500030200090000" pitchFamily="2" charset="0"/>
              </a:rPr>
              <a:t>新歓用</a:t>
            </a:r>
            <a:r>
              <a:rPr kumimoji="1" lang="ja-JP" altLang="en-US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1" lang="en-US" altLang="ja-JP" dirty="0">
                <a:latin typeface="TBちび丸ゴシックPlusK Pro R" panose="020F0500000000000000" pitchFamily="34" charset="-128"/>
                <a:ea typeface="TBちび丸ゴシックPlusK Pro R" panose="020F0500000000000000" pitchFamily="34" charset="-128"/>
                <a:cs typeface="MV Boli" panose="02000500030200090000" pitchFamily="2" charset="0"/>
              </a:rPr>
              <a:t>Official</a:t>
            </a:r>
            <a:r>
              <a:rPr kumimoji="1" lang="ja-JP" altLang="en-US" dirty="0">
                <a:latin typeface="TBちび丸ゴシックPlusK Pro R" panose="020F0500000000000000" pitchFamily="34" charset="-128"/>
                <a:ea typeface="TBちび丸ゴシックPlusK Pro R" panose="020F0500000000000000" pitchFamily="34" charset="-128"/>
                <a:cs typeface="MV Boli" panose="02000500030200090000" pitchFamily="2" charset="0"/>
              </a:rPr>
              <a:t> </a:t>
            </a:r>
            <a:r>
              <a:rPr kumimoji="1" lang="en-US" altLang="ja-JP" dirty="0">
                <a:latin typeface="TBちび丸ゴシックPlusK Pro R" panose="020F0500000000000000" pitchFamily="34" charset="-128"/>
                <a:ea typeface="TBちび丸ゴシックPlusK Pro R" panose="020F0500000000000000" pitchFamily="34" charset="-128"/>
                <a:cs typeface="MV Boli" panose="02000500030200090000" pitchFamily="2" charset="0"/>
              </a:rPr>
              <a:t>LINE@</a:t>
            </a:r>
            <a:endParaRPr kumimoji="1" lang="ja-JP" altLang="en-US" dirty="0">
              <a:latin typeface="TBちび丸ゴシックPlusK Pro R" panose="020F0500000000000000" pitchFamily="34" charset="-128"/>
              <a:ea typeface="TBちび丸ゴシックPlusK Pro R" panose="020F0500000000000000" pitchFamily="34" charset="-128"/>
              <a:cs typeface="MV Boli" panose="02000500030200090000" pitchFamily="2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28301F-67CA-446B-8F8F-2B2F0849D07A}"/>
              </a:ext>
            </a:extLst>
          </p:cNvPr>
          <p:cNvSpPr txBox="1"/>
          <p:nvPr/>
        </p:nvSpPr>
        <p:spPr>
          <a:xfrm>
            <a:off x="5088750" y="2348968"/>
            <a:ext cx="1368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TBちび丸ゴシックPlusK Pro R" panose="020F0500000000000000" pitchFamily="34" charset="-128"/>
                <a:ea typeface="TBちび丸ゴシックPlusK Pro R" panose="020F0500000000000000" pitchFamily="34" charset="-128"/>
                <a:cs typeface="MV Boli" panose="02000500030200090000" pitchFamily="2" charset="0"/>
              </a:rPr>
              <a:t>新歓用</a:t>
            </a:r>
            <a:r>
              <a:rPr kumimoji="1" lang="en-US" altLang="ja-JP" dirty="0">
                <a:latin typeface="TBちび丸ゴシックPlusK Pro R" panose="020F0500000000000000" pitchFamily="34" charset="-128"/>
                <a:ea typeface="TBちび丸ゴシックPlusK Pro R" panose="020F0500000000000000" pitchFamily="34" charset="-128"/>
                <a:cs typeface="MV Boli" panose="02000500030200090000" pitchFamily="2" charset="0"/>
              </a:rPr>
              <a:t>Twitter</a:t>
            </a:r>
            <a:endParaRPr kumimoji="1" lang="ja-JP" altLang="en-US" dirty="0">
              <a:latin typeface="TBちび丸ゴシックPlusK Pro R" panose="020F0500000000000000" pitchFamily="34" charset="-128"/>
              <a:ea typeface="TBちび丸ゴシックPlusK Pro R" panose="020F0500000000000000" pitchFamily="34" charset="-128"/>
              <a:cs typeface="MV Boli" panose="02000500030200090000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58840A-8158-42C2-BB9D-4083E1842480}"/>
              </a:ext>
            </a:extLst>
          </p:cNvPr>
          <p:cNvSpPr txBox="1"/>
          <p:nvPr/>
        </p:nvSpPr>
        <p:spPr>
          <a:xfrm>
            <a:off x="5022014" y="4644638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Bちび丸ゴシックPlusK Pro R" panose="020F0500000000000000" pitchFamily="34" charset="-128"/>
                <a:ea typeface="TBちび丸ゴシックPlusK Pro R" panose="020F0500000000000000" pitchFamily="34" charset="-128"/>
              </a:rPr>
              <a:t>@</a:t>
            </a:r>
            <a:r>
              <a:rPr kumimoji="1" lang="en-US" altLang="ja-JP" dirty="0" err="1">
                <a:latin typeface="TBちび丸ゴシックPlusK Pro R" panose="020F0500000000000000" pitchFamily="34" charset="-128"/>
                <a:ea typeface="TBちび丸ゴシックPlusK Pro R" panose="020F0500000000000000" pitchFamily="34" charset="-128"/>
              </a:rPr>
              <a:t>Links_shinkan</a:t>
            </a:r>
            <a:endParaRPr kumimoji="1" lang="ja-JP" altLang="en-US" dirty="0">
              <a:latin typeface="TBちび丸ゴシックPlusK Pro R" panose="020F0500000000000000" pitchFamily="34" charset="-128"/>
              <a:ea typeface="TBちび丸ゴシックPlusK Pro R" panose="020F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883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2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目次</a:t>
            </a:r>
            <a:endParaRPr sz="32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dirty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Meiryo"/>
                <a:sym typeface="Meiryo"/>
              </a:rPr>
              <a:t>１．早稲田リンクスとは？</a:t>
            </a:r>
            <a:endParaRPr sz="2000" dirty="0">
              <a:solidFill>
                <a:srgbClr val="00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  <a:cs typeface="Meiryo"/>
              <a:sym typeface="Meiry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dirty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Meiryo"/>
                <a:sym typeface="Meiryo"/>
              </a:rPr>
              <a:t>２．フリーペーパー</a:t>
            </a:r>
            <a:endParaRPr sz="2000" dirty="0">
              <a:solidFill>
                <a:srgbClr val="00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  <a:cs typeface="Meiryo"/>
              <a:sym typeface="Meiryo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dirty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Meiryo"/>
                <a:sym typeface="Meiryo"/>
              </a:rPr>
              <a:t>３．ウェブ</a:t>
            </a:r>
            <a:endParaRPr sz="2000" dirty="0">
              <a:solidFill>
                <a:srgbClr val="00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  <a:cs typeface="Meiryo"/>
              <a:sym typeface="Meiryo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dirty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Meiryo"/>
                <a:sym typeface="Meiryo"/>
              </a:rPr>
              <a:t>４．イベント</a:t>
            </a:r>
            <a:endParaRPr sz="2000" dirty="0">
              <a:solidFill>
                <a:srgbClr val="00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  <a:cs typeface="Meiryo"/>
              <a:sym typeface="Meiryo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ja" sz="2000" dirty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Meiryo"/>
                <a:sym typeface="Meiryo"/>
              </a:rPr>
              <a:t>５．その他</a:t>
            </a:r>
            <a:endParaRPr sz="300" dirty="0">
              <a:latin typeface="游ゴシック Medium" panose="020B0500000000000000" pitchFamily="50" charset="-128"/>
              <a:ea typeface="游ゴシック Medium" panose="020B0500000000000000" pitchFamily="50" charset="-128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１．早稲田リンクスとは？</a:t>
            </a:r>
            <a:endParaRPr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060664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a. 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サークルの概要</a:t>
            </a:r>
            <a:endParaRPr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ja-JP" altLang="en-US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lang="en-US" altLang="ja-JP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1996</a:t>
            </a:r>
            <a:r>
              <a:rPr lang="ja-JP" altLang="en-US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年に設立された早稲田大学公認団体</a:t>
            </a:r>
            <a:endParaRPr lang="en-US" altLang="ja-JP" sz="1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ja-JP" altLang="en-US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・フリーペーパー・イベント・ウェブの三媒体を用いて思いを発信するマルチメディアサークルです。</a:t>
            </a:r>
            <a:endParaRPr sz="1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4" name="Google Shape;158;p16">
            <a:extLst>
              <a:ext uri="{FF2B5EF4-FFF2-40B4-BE49-F238E27FC236}">
                <a16:creationId xmlns:a16="http://schemas.microsoft.com/office/drawing/2014/main" id="{5205FB4E-86FA-4727-8B45-E8C7CA1600B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8255" y="1952990"/>
            <a:ext cx="1897597" cy="19297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5;p16">
            <a:extLst>
              <a:ext uri="{FF2B5EF4-FFF2-40B4-BE49-F238E27FC236}">
                <a16:creationId xmlns:a16="http://schemas.microsoft.com/office/drawing/2014/main" id="{B6E14B3D-EBD5-403E-840F-D4F0ADC607FB}"/>
              </a:ext>
            </a:extLst>
          </p:cNvPr>
          <p:cNvSpPr/>
          <p:nvPr/>
        </p:nvSpPr>
        <p:spPr>
          <a:xfrm>
            <a:off x="6137949" y="1380161"/>
            <a:ext cx="1353876" cy="473688"/>
          </a:xfrm>
          <a:prstGeom prst="flowChartTerminator">
            <a:avLst/>
          </a:prstGeom>
          <a:solidFill>
            <a:srgbClr val="455470">
              <a:alpha val="8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55;p16">
            <a:extLst>
              <a:ext uri="{FF2B5EF4-FFF2-40B4-BE49-F238E27FC236}">
                <a16:creationId xmlns:a16="http://schemas.microsoft.com/office/drawing/2014/main" id="{EAB6B7FB-C3D1-405D-91C5-2E7B5DAEE526}"/>
              </a:ext>
            </a:extLst>
          </p:cNvPr>
          <p:cNvSpPr/>
          <p:nvPr/>
        </p:nvSpPr>
        <p:spPr>
          <a:xfrm>
            <a:off x="7491825" y="3981892"/>
            <a:ext cx="953847" cy="473688"/>
          </a:xfrm>
          <a:prstGeom prst="flowChartTerminator">
            <a:avLst/>
          </a:prstGeom>
          <a:solidFill>
            <a:srgbClr val="455470">
              <a:alpha val="8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55;p16">
            <a:extLst>
              <a:ext uri="{FF2B5EF4-FFF2-40B4-BE49-F238E27FC236}">
                <a16:creationId xmlns:a16="http://schemas.microsoft.com/office/drawing/2014/main" id="{E5C770B5-4A9A-4C28-BC7E-8CA10A870BE9}"/>
              </a:ext>
            </a:extLst>
          </p:cNvPr>
          <p:cNvSpPr/>
          <p:nvPr/>
        </p:nvSpPr>
        <p:spPr>
          <a:xfrm>
            <a:off x="5184102" y="3981893"/>
            <a:ext cx="953847" cy="473688"/>
          </a:xfrm>
          <a:prstGeom prst="flowChartTerminator">
            <a:avLst/>
          </a:prstGeom>
          <a:solidFill>
            <a:srgbClr val="455470">
              <a:alpha val="8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689A91-3C24-4720-82FD-4FBEA30BE399}"/>
              </a:ext>
            </a:extLst>
          </p:cNvPr>
          <p:cNvSpPr txBox="1"/>
          <p:nvPr/>
        </p:nvSpPr>
        <p:spPr>
          <a:xfrm>
            <a:off x="5325673" y="4064848"/>
            <a:ext cx="670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V Boli" panose="02000500030200090000" pitchFamily="2" charset="0"/>
                <a:ea typeface="Segoe UI Historic" panose="020B0502040204020203" pitchFamily="34" charset="0"/>
                <a:cs typeface="MV Boli" panose="02000500030200090000" pitchFamily="2" charset="0"/>
              </a:rPr>
              <a:t>Event</a:t>
            </a:r>
            <a:endParaRPr kumimoji="1" lang="ja-JP" alt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F69CF7-AC8B-414E-9239-A5D0380D8B27}"/>
              </a:ext>
            </a:extLst>
          </p:cNvPr>
          <p:cNvSpPr txBox="1"/>
          <p:nvPr/>
        </p:nvSpPr>
        <p:spPr>
          <a:xfrm>
            <a:off x="7687893" y="4064848"/>
            <a:ext cx="625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Web</a:t>
            </a:r>
            <a:endParaRPr kumimoji="1" lang="ja-JP" alt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B9CF46-DEB0-43D4-AAAA-678B785A1514}"/>
              </a:ext>
            </a:extLst>
          </p:cNvPr>
          <p:cNvSpPr txBox="1"/>
          <p:nvPr/>
        </p:nvSpPr>
        <p:spPr>
          <a:xfrm>
            <a:off x="6255706" y="1468763"/>
            <a:ext cx="1142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V Boli" panose="02000500030200090000" pitchFamily="2" charset="0"/>
                <a:ea typeface="Segoe UI Historic" panose="020B0502040204020203" pitchFamily="34" charset="0"/>
                <a:cs typeface="MV Boli" panose="02000500030200090000" pitchFamily="2" charset="0"/>
              </a:rPr>
              <a:t>Free Paper</a:t>
            </a:r>
            <a:endParaRPr kumimoji="1" lang="ja-JP" altLang="en-US" dirty="0">
              <a:solidFill>
                <a:schemeClr val="bg1"/>
              </a:solidFill>
              <a:latin typeface="MV Boli" panose="02000500030200090000" pitchFamily="2" charset="0"/>
              <a:ea typeface="Malgun Gothic" panose="020B0503020000020004" pitchFamily="34" charset="-127"/>
              <a:cs typeface="MV Boli" panose="0200050003020009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8E276A-7679-4DF8-9522-F4BAF5863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114" y="1324820"/>
            <a:ext cx="4397257" cy="2261100"/>
          </a:xfrm>
        </p:spPr>
        <p:txBody>
          <a:bodyPr/>
          <a:lstStyle/>
          <a:p>
            <a:pPr marL="146050" indent="0">
              <a:buNone/>
            </a:pP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b. 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活動日・活動場所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・活動日：</a:t>
            </a:r>
            <a:r>
              <a:rPr kumimoji="1" lang="ja-JP" altLang="en-US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毎週水曜日</a:t>
            </a:r>
            <a:r>
              <a:rPr kumimoji="1" lang="en-US" altLang="ja-JP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18:30</a:t>
            </a:r>
            <a:r>
              <a:rPr kumimoji="1" lang="ja-JP" altLang="en-US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～</a:t>
            </a:r>
            <a:endParaRPr kumimoji="1" lang="en-US" altLang="ja-JP" b="1" dirty="0">
              <a:solidFill>
                <a:srgbClr val="EB56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・活動場所：</a:t>
            </a:r>
            <a:r>
              <a:rPr kumimoji="1" lang="ja-JP" altLang="en-US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学生会館 </a:t>
            </a:r>
            <a:r>
              <a:rPr kumimoji="1" lang="en-US" altLang="ja-JP" dirty="0">
                <a:solidFill>
                  <a:schemeClr val="bg2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or</a:t>
            </a:r>
            <a:r>
              <a:rPr kumimoji="1" lang="en-US" altLang="ja-JP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kumimoji="1" lang="ja-JP" altLang="en-US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早稲田キャンパス</a:t>
            </a:r>
            <a:r>
              <a:rPr kumimoji="1" lang="en-US" altLang="ja-JP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</a:t>
            </a:r>
            <a:r>
              <a:rPr kumimoji="1" lang="ja-JP" altLang="en-US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号館</a:t>
            </a:r>
            <a:endParaRPr kumimoji="1" lang="en-US" altLang="ja-JP" b="1" dirty="0">
              <a:solidFill>
                <a:srgbClr val="EB56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・全体会議では進捗報告・意見交換などを行います</a:t>
            </a: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c. 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メンバー</a:t>
            </a:r>
            <a:endParaRPr kumimoji="1"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・サークル在籍人数（</a:t>
            </a:r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2020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</a:t>
            </a:r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月時点）</a:t>
            </a: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年生　</a:t>
            </a:r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26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人</a:t>
            </a: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年生　</a:t>
            </a:r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36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人</a:t>
            </a: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ja-JP" altLang="en-US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他大学生、</a:t>
            </a:r>
            <a:r>
              <a:rPr kumimoji="1" lang="en-US" altLang="ja-JP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</a:t>
            </a:r>
            <a:r>
              <a:rPr kumimoji="1" lang="ja-JP" altLang="en-US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年生以上の入会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も大歓迎です！</a:t>
            </a: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6286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C955B4-5BF1-4532-8CC0-D64E30D1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Raleway" panose="020B0600070205080204" charset="0"/>
                <a:ea typeface="游ゴシック Medium" panose="020B0500000000000000" pitchFamily="50" charset="-128"/>
              </a:rPr>
              <a:t>２．フリーペーパー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96219F4-66F3-452A-AC21-A9A870FE2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6050" indent="0">
              <a:buNone/>
            </a:pPr>
            <a:r>
              <a:rPr kumimoji="1" lang="en-US" altLang="ja-JP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a. </a:t>
            </a:r>
            <a:r>
              <a:rPr kumimoji="1" lang="ja-JP" altLang="en-US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フリーペーパーの概要</a:t>
            </a:r>
            <a:endParaRPr kumimoji="1" lang="en-US" altLang="ja-JP" sz="1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・春秋の</a:t>
            </a:r>
            <a:r>
              <a:rPr kumimoji="1" lang="ja-JP" altLang="en-US" sz="1800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</a:t>
            </a:r>
            <a:r>
              <a:rPr kumimoji="1" lang="en-US" altLang="ja-JP" sz="1800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</a:t>
            </a:r>
            <a:r>
              <a:rPr kumimoji="1" lang="ja-JP" altLang="en-US" sz="1800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回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発行</a:t>
            </a: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・毎号違うテーマ</a:t>
            </a: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・前号まではサークルとして日本最大級の</a:t>
            </a:r>
            <a:r>
              <a:rPr kumimoji="1" lang="en-US" altLang="ja-JP" sz="1800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5000</a:t>
            </a:r>
            <a:r>
              <a:rPr kumimoji="1" lang="ja-JP" altLang="en-US" sz="1800" b="1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部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発行（年間</a:t>
            </a:r>
            <a:r>
              <a:rPr kumimoji="1" lang="en-US" altLang="ja-JP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万部）</a:t>
            </a: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・制作陣の役割</a:t>
            </a: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編集 </a:t>
            </a:r>
            <a:r>
              <a:rPr kumimoji="1" lang="en-US" altLang="ja-JP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 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ライター </a:t>
            </a:r>
            <a:r>
              <a:rPr kumimoji="1" lang="en-US" altLang="ja-JP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 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デザイナー </a:t>
            </a:r>
            <a:r>
              <a:rPr kumimoji="1" lang="en-US" altLang="ja-JP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 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カメラマン</a:t>
            </a: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128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FCBD7B9-54D0-4D74-8CFB-70E5D54F5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650" y="1368157"/>
            <a:ext cx="7688700" cy="2261100"/>
          </a:xfrm>
        </p:spPr>
        <p:txBody>
          <a:bodyPr/>
          <a:lstStyle/>
          <a:p>
            <a:pPr marL="146050" indent="0">
              <a:buNone/>
            </a:pPr>
            <a:r>
              <a:rPr kumimoji="1"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b. 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バックナンバー紹介</a:t>
            </a:r>
          </a:p>
        </p:txBody>
      </p:sp>
      <p:pic>
        <p:nvPicPr>
          <p:cNvPr id="4" name="Google Shape;203;p21">
            <a:hlinkClick r:id="rId2"/>
            <a:extLst>
              <a:ext uri="{FF2B5EF4-FFF2-40B4-BE49-F238E27FC236}">
                <a16:creationId xmlns:a16="http://schemas.microsoft.com/office/drawing/2014/main" id="{CDD71E5C-6933-4CD2-8460-07D093FE9D00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0" y="2017343"/>
            <a:ext cx="1368914" cy="18727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195;p20">
            <a:extLst>
              <a:ext uri="{FF2B5EF4-FFF2-40B4-BE49-F238E27FC236}">
                <a16:creationId xmlns:a16="http://schemas.microsoft.com/office/drawing/2014/main" id="{ADE0DC07-B3BB-48DA-A14B-4318A61989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5859" y="2017343"/>
            <a:ext cx="1245750" cy="18727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197;p20">
            <a:extLst>
              <a:ext uri="{FF2B5EF4-FFF2-40B4-BE49-F238E27FC236}">
                <a16:creationId xmlns:a16="http://schemas.microsoft.com/office/drawing/2014/main" id="{019FD89B-F516-4DE7-A657-19317913915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6397" y="2073324"/>
            <a:ext cx="1245750" cy="183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4;p20">
            <a:extLst>
              <a:ext uri="{FF2B5EF4-FFF2-40B4-BE49-F238E27FC236}">
                <a16:creationId xmlns:a16="http://schemas.microsoft.com/office/drawing/2014/main" id="{337D53ED-32C5-4256-9439-AB2538EC471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6935" y="2017342"/>
            <a:ext cx="1259125" cy="18727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F584990-F6F8-4441-B5F9-1D9F6360F077}"/>
              </a:ext>
            </a:extLst>
          </p:cNvPr>
          <p:cNvSpPr txBox="1"/>
          <p:nvPr/>
        </p:nvSpPr>
        <p:spPr>
          <a:xfrm>
            <a:off x="293795" y="4046811"/>
            <a:ext cx="2435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Vol. 39</a:t>
            </a:r>
          </a:p>
          <a:p>
            <a:pPr algn="ctr"/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「目の前に、まち」</a:t>
            </a: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ctr"/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2019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357885-8B8A-4D5E-899C-F3C21663CFDC}"/>
              </a:ext>
            </a:extLst>
          </p:cNvPr>
          <p:cNvSpPr txBox="1"/>
          <p:nvPr/>
        </p:nvSpPr>
        <p:spPr>
          <a:xfrm>
            <a:off x="2568719" y="4046811"/>
            <a:ext cx="19800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Vol. 38</a:t>
            </a:r>
          </a:p>
          <a:p>
            <a:pPr algn="ctr"/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「ひとりでいること」</a:t>
            </a: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ctr"/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2019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春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93AD5FE-320F-4661-82F2-A86220B9F742}"/>
              </a:ext>
            </a:extLst>
          </p:cNvPr>
          <p:cNvSpPr txBox="1"/>
          <p:nvPr/>
        </p:nvSpPr>
        <p:spPr>
          <a:xfrm>
            <a:off x="5067866" y="4046811"/>
            <a:ext cx="902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Vol. 37</a:t>
            </a:r>
          </a:p>
          <a:p>
            <a:pPr algn="ctr"/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「壊す」</a:t>
            </a: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ctr"/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2018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C87CBCB-2CD9-47B6-BAC4-6A0FF5EE17B3}"/>
              </a:ext>
            </a:extLst>
          </p:cNvPr>
          <p:cNvSpPr txBox="1"/>
          <p:nvPr/>
        </p:nvSpPr>
        <p:spPr>
          <a:xfrm>
            <a:off x="7035091" y="4046811"/>
            <a:ext cx="902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Vol. 36</a:t>
            </a:r>
          </a:p>
          <a:p>
            <a:pPr algn="ctr"/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「選ぶ」</a:t>
            </a: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ctr"/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2018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春</a:t>
            </a:r>
          </a:p>
        </p:txBody>
      </p:sp>
    </p:spTree>
    <p:extLst>
      <p:ext uri="{BB962C8B-B14F-4D97-AF65-F5344CB8AC3E}">
        <p14:creationId xmlns:p14="http://schemas.microsoft.com/office/powerpoint/2010/main" val="823928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2AF4113-BA66-4EC1-9EFF-B88FC44A9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400" y="1459286"/>
            <a:ext cx="3953869" cy="2224928"/>
          </a:xfrm>
        </p:spPr>
        <p:txBody>
          <a:bodyPr/>
          <a:lstStyle/>
          <a:p>
            <a:pPr marL="146050" indent="0">
              <a:buNone/>
            </a:pPr>
            <a:r>
              <a:rPr kumimoji="1"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c. 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インタビュイー</a:t>
            </a:r>
            <a:endParaRPr kumimoji="1"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00000"/>
              </a:lnSpc>
              <a:buNone/>
            </a:pPr>
            <a:endParaRPr kumimoji="1"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00000"/>
              </a:lnSpc>
              <a:buNone/>
            </a:pPr>
            <a:endParaRPr kumimoji="1"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00000"/>
              </a:lnSpc>
              <a:buNone/>
            </a:pP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・武尊（</a:t>
            </a:r>
            <a:r>
              <a:rPr kumimoji="1" lang="en-US" altLang="ja-JP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K-1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ファイター）</a:t>
            </a: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00000"/>
              </a:lnSpc>
              <a:buNone/>
            </a:pPr>
            <a:endParaRPr kumimoji="1" lang="ja-JP" altLang="en-US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00000"/>
              </a:lnSpc>
              <a:buNone/>
            </a:pP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en-US" altLang="ja-JP" sz="15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Zeebra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（ヒップホップ</a:t>
            </a:r>
            <a:r>
              <a:rPr kumimoji="1" lang="en-US" altLang="ja-JP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MC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）</a:t>
            </a: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00000"/>
              </a:lnSpc>
              <a:buNone/>
            </a:pPr>
            <a:endParaRPr kumimoji="1" lang="ja-JP" altLang="en-US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00000"/>
              </a:lnSpc>
              <a:buNone/>
            </a:pP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・呂布カルマ（ラッパー）</a:t>
            </a: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00000"/>
              </a:lnSpc>
              <a:buNone/>
            </a:pPr>
            <a:endParaRPr kumimoji="1" lang="ja-JP" altLang="en-US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00000"/>
              </a:lnSpc>
              <a:buNone/>
            </a:pP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en-US" altLang="ja-JP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FROGMAN (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アニメ監督・声優</a:t>
            </a:r>
            <a:r>
              <a:rPr kumimoji="1" lang="en-US" altLang="ja-JP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</a:t>
            </a:r>
          </a:p>
          <a:p>
            <a:pPr marL="146050" indent="0">
              <a:lnSpc>
                <a:spcPct val="100000"/>
              </a:lnSpc>
              <a:buNone/>
            </a:pPr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lnSpc>
                <a:spcPct val="100000"/>
              </a:lnSpc>
              <a:buNone/>
            </a:pP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・村田沙耶香（小説家）</a:t>
            </a:r>
            <a:r>
              <a:rPr kumimoji="1" lang="en-US" altLang="ja-JP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『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コンビニ人間</a:t>
            </a:r>
            <a:r>
              <a:rPr kumimoji="1" lang="en-US" altLang="ja-JP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』</a:t>
            </a:r>
          </a:p>
          <a:p>
            <a:pPr marL="146050" indent="0">
              <a:buNone/>
            </a:pPr>
            <a:endParaRPr kumimoji="1"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F353D59-829A-40EA-B075-761B0E9A54C3}"/>
              </a:ext>
            </a:extLst>
          </p:cNvPr>
          <p:cNvSpPr txBox="1"/>
          <p:nvPr/>
        </p:nvSpPr>
        <p:spPr>
          <a:xfrm>
            <a:off x="4778734" y="2266121"/>
            <a:ext cx="429370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・大友愛（元バレーボール日本代表）</a:t>
            </a:r>
          </a:p>
          <a:p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・高橋弘樹（テレビ東京プロデューサー）</a:t>
            </a:r>
          </a:p>
          <a:p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・福沢博文（元特撮スタントマン）</a:t>
            </a:r>
          </a:p>
          <a:p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・福嶋麻衣子（でんぱ組</a:t>
            </a:r>
            <a:r>
              <a:rPr kumimoji="1" lang="en-US" altLang="ja-JP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.</a:t>
            </a:r>
            <a:r>
              <a:rPr kumimoji="1" lang="en-US" altLang="ja-JP" sz="15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inc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プロデューサー）</a:t>
            </a:r>
          </a:p>
          <a:p>
            <a:endParaRPr kumimoji="1" lang="en-US" altLang="ja-JP" sz="15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・小山田壮平（音楽家・元</a:t>
            </a:r>
            <a:r>
              <a:rPr kumimoji="1" lang="en-US" altLang="ja-JP" sz="15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andymori</a:t>
            </a:r>
            <a:r>
              <a:rPr kumimoji="1" lang="ja-JP" altLang="en-US" sz="15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ボーカル）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03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93F0AA-A7F7-4A91-AF13-6CC001D4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３．ウェブ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6DB6EB3-C4FA-4CA8-B787-BBD5449D4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2078875"/>
            <a:ext cx="3468839" cy="2261100"/>
          </a:xfrm>
        </p:spPr>
        <p:txBody>
          <a:bodyPr/>
          <a:lstStyle/>
          <a:p>
            <a:pPr marL="146050" indent="0">
              <a:buNone/>
            </a:pPr>
            <a:r>
              <a:rPr kumimoji="1"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a. 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概要</a:t>
            </a:r>
            <a:endParaRPr kumimoji="1"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・ウェブ記事の作成をします。現在　つのウェブサイトを運営しています。</a:t>
            </a:r>
            <a:endParaRPr kumimoji="1"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（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HP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は現在復旧作業中です）</a:t>
            </a:r>
            <a:endParaRPr kumimoji="1"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・主なコンテンツ</a:t>
            </a:r>
            <a:endParaRPr kumimoji="1"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・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palette</a:t>
            </a:r>
          </a:p>
          <a:p>
            <a:pPr marL="146050" indent="0">
              <a:buNone/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・わせにゅー</a:t>
            </a:r>
            <a:endParaRPr kumimoji="1"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・早稲田の杜</a:t>
            </a:r>
            <a:endParaRPr kumimoji="1"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・るるぱ</a:t>
            </a:r>
            <a:endParaRPr kumimoji="1"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4" name="Google Shape;228;p23">
            <a:hlinkClick r:id="rId2"/>
            <a:extLst>
              <a:ext uri="{FF2B5EF4-FFF2-40B4-BE49-F238E27FC236}">
                <a16:creationId xmlns:a16="http://schemas.microsoft.com/office/drawing/2014/main" id="{C10BDBB5-DD77-45B4-B506-C06330BA087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995983"/>
            <a:ext cx="2744500" cy="95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7;p23">
            <a:hlinkClick r:id="rId4"/>
            <a:extLst>
              <a:ext uri="{FF2B5EF4-FFF2-40B4-BE49-F238E27FC236}">
                <a16:creationId xmlns:a16="http://schemas.microsoft.com/office/drawing/2014/main" id="{F1B60A20-AA25-45FF-A51C-8E1DF357CA4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2386" y="1763695"/>
            <a:ext cx="1279475" cy="127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5;p23">
            <a:hlinkClick r:id="rId6"/>
            <a:extLst>
              <a:ext uri="{FF2B5EF4-FFF2-40B4-BE49-F238E27FC236}">
                <a16:creationId xmlns:a16="http://schemas.microsoft.com/office/drawing/2014/main" id="{90C6E1F7-235A-4A46-8930-25852DACD69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3501003"/>
            <a:ext cx="2744495" cy="9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6;p23">
            <a:hlinkClick r:id="rId8"/>
            <a:extLst>
              <a:ext uri="{FF2B5EF4-FFF2-40B4-BE49-F238E27FC236}">
                <a16:creationId xmlns:a16="http://schemas.microsoft.com/office/drawing/2014/main" id="{B8D3C524-C2C5-42CB-AC41-DDDB6D31588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12387" y="3246774"/>
            <a:ext cx="1279474" cy="1279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22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60D27C9-CE1F-40D2-BDC7-49C392A1D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650" y="1379160"/>
            <a:ext cx="4233964" cy="2261100"/>
          </a:xfrm>
        </p:spPr>
        <p:txBody>
          <a:bodyPr/>
          <a:lstStyle/>
          <a:p>
            <a:pPr marL="146050" indent="0">
              <a:buNone/>
            </a:pPr>
            <a:r>
              <a:rPr kumimoji="1"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b.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コンテンツ紹介</a:t>
            </a:r>
            <a:endParaRPr kumimoji="1"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① 「</a:t>
            </a:r>
            <a:r>
              <a:rPr kumimoji="1" lang="en-US" altLang="ja-JP" sz="18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palette</a:t>
            </a:r>
            <a:r>
              <a:rPr kumimoji="1" lang="ja-JP" altLang="en-US" sz="18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18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kumimoji="1" lang="ja-JP" altLang="en-US" sz="18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パレット</a:t>
            </a:r>
            <a:r>
              <a:rPr kumimoji="1" lang="en-US" altLang="ja-JP" sz="1800" dirty="0">
                <a:solidFill>
                  <a:srgbClr val="EB56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</a:t>
            </a:r>
            <a:r>
              <a:rPr kumimoji="1" lang="ja-JP" altLang="en-US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」</a:t>
            </a:r>
            <a:endParaRPr kumimoji="1" lang="en-US" altLang="ja-JP" sz="1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endParaRPr kumimoji="1" lang="en-US" altLang="ja-JP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・サークル員が興味のある人に自由にインタビューします。</a:t>
            </a:r>
          </a:p>
          <a:p>
            <a:pPr marL="146050" indent="0">
              <a:buNone/>
            </a:pPr>
            <a:endParaRPr kumimoji="1" lang="ja-JP" altLang="en-US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・過去のインタビューイー例</a:t>
            </a: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・チャットモンチー（アーティスト）</a:t>
            </a: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・アルコ＆ピース（お笑い芸人）</a:t>
            </a:r>
          </a:p>
          <a:p>
            <a:pPr marL="146050" indent="0">
              <a:buNone/>
            </a:pP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・太志（</a:t>
            </a: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Aqua </a:t>
            </a:r>
            <a:r>
              <a:rPr kumimoji="1" lang="en-US" altLang="ja-JP" sz="16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Timez</a:t>
            </a:r>
            <a:r>
              <a: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ボーカル）</a:t>
            </a:r>
          </a:p>
          <a:p>
            <a:pPr marL="146050" indent="0">
              <a:buNone/>
            </a:pPr>
            <a:endParaRPr kumimoji="1" lang="ja-JP" altLang="en-US" dirty="0"/>
          </a:p>
        </p:txBody>
      </p:sp>
      <p:pic>
        <p:nvPicPr>
          <p:cNvPr id="4" name="Google Shape;235;p24">
            <a:hlinkClick r:id="rId2"/>
            <a:extLst>
              <a:ext uri="{FF2B5EF4-FFF2-40B4-BE49-F238E27FC236}">
                <a16:creationId xmlns:a16="http://schemas.microsoft.com/office/drawing/2014/main" id="{680C7503-DD9B-48E1-B643-FB9F326283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2899" y="907365"/>
            <a:ext cx="3081975" cy="3865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185199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825</Words>
  <Application>Microsoft Office PowerPoint</Application>
  <PresentationFormat>画面に合わせる (16:9)</PresentationFormat>
  <Paragraphs>157</Paragraphs>
  <Slides>17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4" baseType="lpstr">
      <vt:lpstr>Raleway</vt:lpstr>
      <vt:lpstr>游ゴシック Medium</vt:lpstr>
      <vt:lpstr>MV Boli</vt:lpstr>
      <vt:lpstr>TBちび丸ゴシックPlusK Pro R</vt:lpstr>
      <vt:lpstr>Lato</vt:lpstr>
      <vt:lpstr>Arial</vt:lpstr>
      <vt:lpstr>Streamline</vt:lpstr>
      <vt:lpstr> 早稲田リンクス</vt:lpstr>
      <vt:lpstr>目次</vt:lpstr>
      <vt:lpstr>１．早稲田リンクスとは？</vt:lpstr>
      <vt:lpstr>PowerPoint プレゼンテーション</vt:lpstr>
      <vt:lpstr>２．フリーペーパー</vt:lpstr>
      <vt:lpstr>PowerPoint プレゼンテーション</vt:lpstr>
      <vt:lpstr>PowerPoint プレゼンテーション</vt:lpstr>
      <vt:lpstr>３．ウェブ</vt:lpstr>
      <vt:lpstr>PowerPoint プレゼンテーション</vt:lpstr>
      <vt:lpstr>PowerPoint プレゼンテーション</vt:lpstr>
      <vt:lpstr>PowerPoint プレゼンテーション</vt:lpstr>
      <vt:lpstr>４．イベント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早稲田リンクス</dc:title>
  <dc:creator>karen k</dc:creator>
  <cp:lastModifiedBy>k karen</cp:lastModifiedBy>
  <cp:revision>19</cp:revision>
  <dcterms:modified xsi:type="dcterms:W3CDTF">2020-05-24T03:11:26Z</dcterms:modified>
</cp:coreProperties>
</file>